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9" r:id="rId1"/>
  </p:sldMasterIdLst>
  <p:notesMasterIdLst>
    <p:notesMasterId r:id="rId20"/>
  </p:notesMasterIdLst>
  <p:handoutMasterIdLst>
    <p:handoutMasterId r:id="rId21"/>
  </p:handoutMasterIdLst>
  <p:sldIdLst>
    <p:sldId id="663" r:id="rId2"/>
    <p:sldId id="593" r:id="rId3"/>
    <p:sldId id="630" r:id="rId4"/>
    <p:sldId id="600" r:id="rId5"/>
    <p:sldId id="635" r:id="rId6"/>
    <p:sldId id="645" r:id="rId7"/>
    <p:sldId id="666" r:id="rId8"/>
    <p:sldId id="667" r:id="rId9"/>
    <p:sldId id="668" r:id="rId10"/>
    <p:sldId id="670" r:id="rId11"/>
    <p:sldId id="671" r:id="rId12"/>
    <p:sldId id="647" r:id="rId13"/>
    <p:sldId id="637" r:id="rId14"/>
    <p:sldId id="669" r:id="rId15"/>
    <p:sldId id="638" r:id="rId16"/>
    <p:sldId id="643" r:id="rId17"/>
    <p:sldId id="632" r:id="rId18"/>
    <p:sldId id="654" r:id="rId19"/>
  </p:sldIdLst>
  <p:sldSz cx="9144000" cy="5143500" type="screen16x9"/>
  <p:notesSz cx="6761163" cy="99425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6494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307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69594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6144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2637" algn="l" defTabSz="913073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39131" algn="l" defTabSz="913073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195680" algn="l" defTabSz="913073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2217" algn="l" defTabSz="913073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C5E9BD"/>
    <a:srgbClr val="339933"/>
    <a:srgbClr val="CDF5B1"/>
    <a:srgbClr val="D8F39B"/>
    <a:srgbClr val="608DC4"/>
    <a:srgbClr val="81E4FF"/>
    <a:srgbClr val="A3B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56" autoAdjust="0"/>
    <p:restoredTop sz="97495" autoAdjust="0"/>
  </p:normalViewPr>
  <p:slideViewPr>
    <p:cSldViewPr>
      <p:cViewPr>
        <p:scale>
          <a:sx n="84" d="100"/>
          <a:sy n="84" d="100"/>
        </p:scale>
        <p:origin x="-120" y="-44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3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9FA4F59-7987-43C3-9CCE-07F98B523867}" type="datetimeFigureOut">
              <a:rPr lang="ru-RU"/>
              <a:pPr>
                <a:defRPr/>
              </a:pPr>
              <a:t>27.09.2016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1B988EA-F05A-4955-8BC0-EBA5FD56D3C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41497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FA94B49-77A2-483C-A218-6A551067CE3F}" type="datetimeFigureOut">
              <a:rPr lang="ru-RU"/>
              <a:pPr>
                <a:defRPr/>
              </a:pPr>
              <a:t>27.09.2016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6675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35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D76C0B4-7F88-4CAF-AEEA-34F6A996A78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70745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6494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307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69594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6144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2637" algn="l" defTabSz="91307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39131" algn="l" defTabSz="91307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5680" algn="l" defTabSz="91307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2217" algn="l" defTabSz="91307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304800" y="285750"/>
            <a:ext cx="8534400" cy="445770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381000" y="342900"/>
            <a:ext cx="8382000" cy="43434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1447800" y="1885950"/>
            <a:ext cx="6934200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auto">
          <a:xfrm>
            <a:off x="-2667000" y="1485900"/>
            <a:ext cx="3657600" cy="2743200"/>
          </a:xfrm>
          <a:custGeom>
            <a:avLst/>
            <a:gdLst>
              <a:gd name="G0" fmla="+- 14556 0 0"/>
              <a:gd name="G1" fmla="+- -31111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46556" y="3502"/>
              </a:cxn>
              <a:cxn ang="0">
                <a:pos x="64000" y="32000"/>
              </a:cxn>
              <a:cxn ang="0">
                <a:pos x="46556" y="60497"/>
              </a:cxn>
              <a:cxn ang="0">
                <a:pos x="46556" y="60497"/>
              </a:cxn>
              <a:cxn ang="0">
                <a:pos x="46555" y="60497"/>
              </a:cxn>
              <a:cxn ang="0">
                <a:pos x="46556" y="60498"/>
              </a:cxn>
              <a:cxn ang="0">
                <a:pos x="46556" y="3502"/>
              </a:cxn>
              <a:cxn ang="0">
                <a:pos x="46555" y="3502"/>
              </a:cxn>
              <a:cxn ang="0">
                <a:pos x="46556" y="3502"/>
              </a:cxn>
            </a:cxnLst>
            <a:rect l="T13" t="T15" r="T17" b="T19"/>
            <a:pathLst>
              <a:path w="64000" h="64000">
                <a:moveTo>
                  <a:pt x="46556" y="3502"/>
                </a:moveTo>
                <a:cubicBezTo>
                  <a:pt x="57262" y="8970"/>
                  <a:pt x="64000" y="19978"/>
                  <a:pt x="64000" y="32000"/>
                </a:cubicBezTo>
                <a:cubicBezTo>
                  <a:pt x="64000" y="44021"/>
                  <a:pt x="57262" y="55029"/>
                  <a:pt x="46556" y="60497"/>
                </a:cubicBezTo>
                <a:cubicBezTo>
                  <a:pt x="46556" y="60497"/>
                  <a:pt x="46556" y="60497"/>
                  <a:pt x="46555" y="60497"/>
                </a:cubicBezTo>
                <a:lnTo>
                  <a:pt x="46556" y="60498"/>
                </a:lnTo>
                <a:lnTo>
                  <a:pt x="46556" y="3502"/>
                </a:lnTo>
                <a:lnTo>
                  <a:pt x="46555" y="3502"/>
                </a:lnTo>
                <a:cubicBezTo>
                  <a:pt x="46556" y="3502"/>
                  <a:pt x="46556" y="3502"/>
                  <a:pt x="46556" y="3502"/>
                </a:cubicBezTo>
                <a:close/>
              </a:path>
            </a:pathLst>
          </a:custGeom>
          <a:solidFill>
            <a:schemeClr val="accent2">
              <a:alpha val="58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 sz="2400">
              <a:solidFill>
                <a:prstClr val="black"/>
              </a:solidFill>
            </a:endParaRPr>
          </a:p>
        </p:txBody>
      </p:sp>
      <p:sp>
        <p:nvSpPr>
          <p:cNvPr id="8" name="AutoShape 6"/>
          <p:cNvSpPr>
            <a:spLocks noChangeArrowheads="1"/>
          </p:cNvSpPr>
          <p:nvPr/>
        </p:nvSpPr>
        <p:spPr bwMode="auto">
          <a:xfrm>
            <a:off x="-3352800" y="400050"/>
            <a:ext cx="4038600" cy="3028950"/>
          </a:xfrm>
          <a:custGeom>
            <a:avLst/>
            <a:gdLst>
              <a:gd name="G0" fmla="+- 21057 0 0"/>
              <a:gd name="G1" fmla="+- -28403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53057" y="7904"/>
              </a:cxn>
              <a:cxn ang="0">
                <a:pos x="64000" y="32000"/>
              </a:cxn>
              <a:cxn ang="0">
                <a:pos x="53057" y="56095"/>
              </a:cxn>
              <a:cxn ang="0">
                <a:pos x="53057" y="56095"/>
              </a:cxn>
              <a:cxn ang="0">
                <a:pos x="53056" y="56095"/>
              </a:cxn>
              <a:cxn ang="0">
                <a:pos x="53057" y="56096"/>
              </a:cxn>
              <a:cxn ang="0">
                <a:pos x="53057" y="7904"/>
              </a:cxn>
              <a:cxn ang="0">
                <a:pos x="53056" y="7904"/>
              </a:cxn>
              <a:cxn ang="0">
                <a:pos x="53057" y="7904"/>
              </a:cxn>
            </a:cxnLst>
            <a:rect l="T13" t="T15" r="T17" b="T19"/>
            <a:pathLst>
              <a:path w="64000" h="64000">
                <a:moveTo>
                  <a:pt x="53057" y="7904"/>
                </a:moveTo>
                <a:cubicBezTo>
                  <a:pt x="60010" y="13981"/>
                  <a:pt x="64000" y="22765"/>
                  <a:pt x="64000" y="32000"/>
                </a:cubicBezTo>
                <a:cubicBezTo>
                  <a:pt x="64000" y="41234"/>
                  <a:pt x="60010" y="50018"/>
                  <a:pt x="53057" y="56095"/>
                </a:cubicBezTo>
                <a:cubicBezTo>
                  <a:pt x="53057" y="56095"/>
                  <a:pt x="53057" y="56095"/>
                  <a:pt x="53056" y="56095"/>
                </a:cubicBezTo>
                <a:lnTo>
                  <a:pt x="53057" y="56096"/>
                </a:lnTo>
                <a:lnTo>
                  <a:pt x="53057" y="7904"/>
                </a:lnTo>
                <a:lnTo>
                  <a:pt x="53056" y="7904"/>
                </a:lnTo>
                <a:cubicBezTo>
                  <a:pt x="53057" y="7904"/>
                  <a:pt x="53057" y="7904"/>
                  <a:pt x="53057" y="7904"/>
                </a:cubicBezTo>
                <a:close/>
              </a:path>
            </a:pathLst>
          </a:custGeom>
          <a:solidFill>
            <a:schemeClr val="hlink">
              <a:alpha val="60001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9" name="AutoShape 12"/>
          <p:cNvSpPr>
            <a:spLocks noChangeArrowheads="1"/>
          </p:cNvSpPr>
          <p:nvPr/>
        </p:nvSpPr>
        <p:spPr bwMode="auto">
          <a:xfrm>
            <a:off x="304800" y="285750"/>
            <a:ext cx="8534400" cy="445770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>
            <a:off x="381000" y="342900"/>
            <a:ext cx="8382000" cy="43434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1" name="Line 14"/>
          <p:cNvSpPr>
            <a:spLocks noChangeShapeType="1"/>
          </p:cNvSpPr>
          <p:nvPr/>
        </p:nvSpPr>
        <p:spPr bwMode="auto">
          <a:xfrm>
            <a:off x="1447800" y="1885950"/>
            <a:ext cx="6934200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2" name="AutoShape 15"/>
          <p:cNvSpPr>
            <a:spLocks noChangeArrowheads="1"/>
          </p:cNvSpPr>
          <p:nvPr/>
        </p:nvSpPr>
        <p:spPr bwMode="auto">
          <a:xfrm>
            <a:off x="-2667000" y="1485900"/>
            <a:ext cx="3657600" cy="2743200"/>
          </a:xfrm>
          <a:custGeom>
            <a:avLst/>
            <a:gdLst>
              <a:gd name="G0" fmla="+- 14556 0 0"/>
              <a:gd name="G1" fmla="+- -31111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46556" y="3502"/>
              </a:cxn>
              <a:cxn ang="0">
                <a:pos x="64000" y="32000"/>
              </a:cxn>
              <a:cxn ang="0">
                <a:pos x="46556" y="60497"/>
              </a:cxn>
              <a:cxn ang="0">
                <a:pos x="46556" y="60497"/>
              </a:cxn>
              <a:cxn ang="0">
                <a:pos x="46555" y="60497"/>
              </a:cxn>
              <a:cxn ang="0">
                <a:pos x="46556" y="60498"/>
              </a:cxn>
              <a:cxn ang="0">
                <a:pos x="46556" y="3502"/>
              </a:cxn>
              <a:cxn ang="0">
                <a:pos x="46555" y="3502"/>
              </a:cxn>
              <a:cxn ang="0">
                <a:pos x="46556" y="3502"/>
              </a:cxn>
            </a:cxnLst>
            <a:rect l="T13" t="T15" r="T17" b="T19"/>
            <a:pathLst>
              <a:path w="64000" h="64000">
                <a:moveTo>
                  <a:pt x="46556" y="3502"/>
                </a:moveTo>
                <a:cubicBezTo>
                  <a:pt x="57262" y="8970"/>
                  <a:pt x="64000" y="19978"/>
                  <a:pt x="64000" y="32000"/>
                </a:cubicBezTo>
                <a:cubicBezTo>
                  <a:pt x="64000" y="44021"/>
                  <a:pt x="57262" y="55029"/>
                  <a:pt x="46556" y="60497"/>
                </a:cubicBezTo>
                <a:cubicBezTo>
                  <a:pt x="46556" y="60497"/>
                  <a:pt x="46556" y="60497"/>
                  <a:pt x="46555" y="60497"/>
                </a:cubicBezTo>
                <a:lnTo>
                  <a:pt x="46556" y="60498"/>
                </a:lnTo>
                <a:lnTo>
                  <a:pt x="46556" y="3502"/>
                </a:lnTo>
                <a:lnTo>
                  <a:pt x="46555" y="3502"/>
                </a:lnTo>
                <a:cubicBezTo>
                  <a:pt x="46556" y="3502"/>
                  <a:pt x="46556" y="3502"/>
                  <a:pt x="46556" y="3502"/>
                </a:cubicBezTo>
                <a:close/>
              </a:path>
            </a:pathLst>
          </a:custGeom>
          <a:solidFill>
            <a:schemeClr val="accent2">
              <a:alpha val="58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 sz="2400">
              <a:solidFill>
                <a:prstClr val="black"/>
              </a:solidFill>
            </a:endParaRPr>
          </a:p>
        </p:txBody>
      </p:sp>
      <p:sp>
        <p:nvSpPr>
          <p:cNvPr id="13" name="AutoShape 16"/>
          <p:cNvSpPr>
            <a:spLocks noChangeArrowheads="1"/>
          </p:cNvSpPr>
          <p:nvPr/>
        </p:nvSpPr>
        <p:spPr bwMode="auto">
          <a:xfrm>
            <a:off x="-3352800" y="400050"/>
            <a:ext cx="4038600" cy="3028950"/>
          </a:xfrm>
          <a:custGeom>
            <a:avLst/>
            <a:gdLst>
              <a:gd name="G0" fmla="+- 21057 0 0"/>
              <a:gd name="G1" fmla="+- -28403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53057" y="7904"/>
              </a:cxn>
              <a:cxn ang="0">
                <a:pos x="64000" y="32000"/>
              </a:cxn>
              <a:cxn ang="0">
                <a:pos x="53057" y="56095"/>
              </a:cxn>
              <a:cxn ang="0">
                <a:pos x="53057" y="56095"/>
              </a:cxn>
              <a:cxn ang="0">
                <a:pos x="53056" y="56095"/>
              </a:cxn>
              <a:cxn ang="0">
                <a:pos x="53057" y="56096"/>
              </a:cxn>
              <a:cxn ang="0">
                <a:pos x="53057" y="7904"/>
              </a:cxn>
              <a:cxn ang="0">
                <a:pos x="53056" y="7904"/>
              </a:cxn>
              <a:cxn ang="0">
                <a:pos x="53057" y="7904"/>
              </a:cxn>
            </a:cxnLst>
            <a:rect l="T13" t="T15" r="T17" b="T19"/>
            <a:pathLst>
              <a:path w="64000" h="64000">
                <a:moveTo>
                  <a:pt x="53057" y="7904"/>
                </a:moveTo>
                <a:cubicBezTo>
                  <a:pt x="60010" y="13981"/>
                  <a:pt x="64000" y="22765"/>
                  <a:pt x="64000" y="32000"/>
                </a:cubicBezTo>
                <a:cubicBezTo>
                  <a:pt x="64000" y="41234"/>
                  <a:pt x="60010" y="50018"/>
                  <a:pt x="53057" y="56095"/>
                </a:cubicBezTo>
                <a:cubicBezTo>
                  <a:pt x="53057" y="56095"/>
                  <a:pt x="53057" y="56095"/>
                  <a:pt x="53056" y="56095"/>
                </a:cubicBezTo>
                <a:lnTo>
                  <a:pt x="53057" y="56096"/>
                </a:lnTo>
                <a:lnTo>
                  <a:pt x="53057" y="7904"/>
                </a:lnTo>
                <a:lnTo>
                  <a:pt x="53056" y="7904"/>
                </a:lnTo>
                <a:cubicBezTo>
                  <a:pt x="53057" y="7904"/>
                  <a:pt x="53057" y="7904"/>
                  <a:pt x="53057" y="7904"/>
                </a:cubicBezTo>
                <a:close/>
              </a:path>
            </a:pathLst>
          </a:custGeom>
          <a:solidFill>
            <a:schemeClr val="hlink">
              <a:alpha val="60001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8912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1443038" y="739380"/>
            <a:ext cx="7015162" cy="1083469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891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2286000"/>
            <a:ext cx="7015162" cy="131445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4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B930F08-A11D-44CA-B117-4C41AC8CA7F0}" type="datetime1">
              <a:rPr lang="fr-FR">
                <a:solidFill>
                  <a:prstClr val="black"/>
                </a:solidFill>
              </a:rPr>
              <a:pPr>
                <a:defRPr/>
              </a:pPr>
              <a:t>27/09/2016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15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1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A38DE17-B53E-4355-9633-9281DD4D1C4A}" type="slidenum">
              <a:rPr lang="fr-CA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8230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1D7DFF-878B-426C-848D-4B1A58C5AD18}" type="datetime1">
              <a:rPr lang="fr-FR" smtClean="0">
                <a:solidFill>
                  <a:prstClr val="black"/>
                </a:solidFill>
              </a:rPr>
              <a:pPr>
                <a:defRPr/>
              </a:pPr>
              <a:t>27/09/2016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9734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6413" y="226219"/>
            <a:ext cx="1827212" cy="423029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0013" y="226219"/>
            <a:ext cx="5334000" cy="423029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90FF41-83BC-4735-84C3-6D15F900DCF5}" type="datetime1">
              <a:rPr lang="fr-FR" smtClean="0">
                <a:solidFill>
                  <a:prstClr val="black"/>
                </a:solidFill>
              </a:rPr>
              <a:pPr>
                <a:defRPr/>
              </a:pPr>
              <a:t>27/09/2016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831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4DA347-967D-46C9-97BB-4648186CC6F9}" type="datetime1">
              <a:rPr lang="fr-FR" smtClean="0">
                <a:solidFill>
                  <a:prstClr val="black"/>
                </a:solidFill>
              </a:rPr>
              <a:pPr>
                <a:defRPr/>
              </a:pPr>
              <a:t>27/09/2016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7927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0F3441-56EC-43A5-84F4-63C98539548B}" type="datetime1">
              <a:rPr lang="fr-FR" smtClean="0">
                <a:solidFill>
                  <a:prstClr val="black"/>
                </a:solidFill>
              </a:rPr>
              <a:pPr>
                <a:defRPr/>
              </a:pPr>
              <a:t>27/09/2016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5062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0013" y="1370410"/>
            <a:ext cx="3579812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225" y="1370410"/>
            <a:ext cx="35814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79A221-CB3D-4F91-A5E1-5E71014082EC}" type="datetime1">
              <a:rPr lang="fr-FR" smtClean="0">
                <a:solidFill>
                  <a:prstClr val="black"/>
                </a:solidFill>
              </a:rPr>
              <a:pPr>
                <a:defRPr/>
              </a:pPr>
              <a:t>27/09/2016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74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8B18E7-B979-4077-82CD-49EFA0A492D7}" type="datetime1">
              <a:rPr lang="fr-FR" smtClean="0">
                <a:solidFill>
                  <a:prstClr val="black"/>
                </a:solidFill>
              </a:rPr>
              <a:pPr>
                <a:defRPr/>
              </a:pPr>
              <a:t>27/09/2016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0357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C3079F-8931-47ED-B4F9-A6EA2AFFE487}" type="datetime1">
              <a:rPr lang="fr-FR" smtClean="0">
                <a:solidFill>
                  <a:prstClr val="black"/>
                </a:solidFill>
              </a:rPr>
              <a:pPr>
                <a:defRPr/>
              </a:pPr>
              <a:t>27/09/2016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801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5B4AA3-62BD-4508-B9BD-1C5548C5A8B5}" type="datetime1">
              <a:rPr lang="fr-FR" smtClean="0">
                <a:solidFill>
                  <a:prstClr val="black"/>
                </a:solidFill>
              </a:rPr>
              <a:pPr>
                <a:defRPr/>
              </a:pPr>
              <a:t>27/09/2016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4714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BD5C3D-1F85-4181-AEC4-879AD8704499}" type="datetime1">
              <a:rPr lang="fr-FR" smtClean="0">
                <a:solidFill>
                  <a:prstClr val="black"/>
                </a:solidFill>
              </a:rPr>
              <a:pPr>
                <a:defRPr/>
              </a:pPr>
              <a:t>27/09/2016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4492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1F40B0-878F-4A89-8C4A-318DFC94259B}" type="datetime1">
              <a:rPr lang="fr-FR" smtClean="0">
                <a:solidFill>
                  <a:prstClr val="black"/>
                </a:solidFill>
              </a:rPr>
              <a:pPr>
                <a:defRPr/>
              </a:pPr>
              <a:t>27/09/2016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914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76200" y="114300"/>
            <a:ext cx="8991600" cy="4972050"/>
            <a:chOff x="48" y="96"/>
            <a:chExt cx="5664" cy="4176"/>
          </a:xfrm>
        </p:grpSpPr>
        <p:sp>
          <p:nvSpPr>
            <p:cNvPr id="388099" name="AutoShape 3"/>
            <p:cNvSpPr>
              <a:spLocks noChangeArrowheads="1"/>
            </p:cNvSpPr>
            <p:nvPr/>
          </p:nvSpPr>
          <p:spPr bwMode="auto">
            <a:xfrm>
              <a:off x="48" y="96"/>
              <a:ext cx="5664" cy="4176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88100" name="AutoShape 4"/>
            <p:cNvSpPr>
              <a:spLocks noChangeArrowheads="1"/>
            </p:cNvSpPr>
            <p:nvPr/>
          </p:nvSpPr>
          <p:spPr bwMode="auto">
            <a:xfrm>
              <a:off x="96" y="144"/>
              <a:ext cx="5568" cy="4080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Arial" charset="0"/>
              </a:endParaRPr>
            </a:p>
          </p:txBody>
        </p:sp>
      </p:grpSp>
      <p:sp>
        <p:nvSpPr>
          <p:cNvPr id="388101" name="Line 5"/>
          <p:cNvSpPr>
            <a:spLocks noChangeShapeType="1"/>
          </p:cNvSpPr>
          <p:nvPr/>
        </p:nvSpPr>
        <p:spPr bwMode="auto">
          <a:xfrm>
            <a:off x="1371600" y="1143000"/>
            <a:ext cx="7315200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226219"/>
            <a:ext cx="7313612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370410"/>
            <a:ext cx="7313612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88104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6300"/>
            <a:ext cx="2133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+mn-lt"/>
              </a:defRPr>
            </a:lvl1pPr>
          </a:lstStyle>
          <a:p>
            <a:pPr>
              <a:defRPr/>
            </a:pPr>
            <a:fld id="{8EFF6A8C-0E10-4FD0-A120-1027A3C5F02F}" type="datetime1">
              <a:rPr lang="fr-FR">
                <a:solidFill>
                  <a:prstClr val="black"/>
                </a:solidFill>
              </a:rPr>
              <a:pPr>
                <a:defRPr/>
              </a:pPr>
              <a:t>27/09/2016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388105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388106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2133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+mn-lt"/>
              </a:defRPr>
            </a:lvl1pPr>
          </a:lstStyle>
          <a:p>
            <a:pPr>
              <a:defRPr/>
            </a:pPr>
            <a:fld id="{AA38DE17-B53E-4355-9633-9281DD4D1C4A}" type="slidenum">
              <a:rPr lang="fr-CA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388107" name="AutoShape 11"/>
          <p:cNvSpPr>
            <a:spLocks noChangeArrowheads="1"/>
          </p:cNvSpPr>
          <p:nvPr/>
        </p:nvSpPr>
        <p:spPr bwMode="auto">
          <a:xfrm>
            <a:off x="-2819400" y="1085850"/>
            <a:ext cx="3657600" cy="2743200"/>
          </a:xfrm>
          <a:custGeom>
            <a:avLst/>
            <a:gdLst>
              <a:gd name="G0" fmla="+- 17444 0 0"/>
              <a:gd name="G1" fmla="+- -28889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49444" y="5172"/>
              </a:cxn>
              <a:cxn ang="0">
                <a:pos x="64000" y="32000"/>
              </a:cxn>
              <a:cxn ang="0">
                <a:pos x="49444" y="58827"/>
              </a:cxn>
              <a:cxn ang="0">
                <a:pos x="49444" y="58827"/>
              </a:cxn>
              <a:cxn ang="0">
                <a:pos x="49443" y="58827"/>
              </a:cxn>
              <a:cxn ang="0">
                <a:pos x="49444" y="58828"/>
              </a:cxn>
              <a:cxn ang="0">
                <a:pos x="49444" y="5172"/>
              </a:cxn>
              <a:cxn ang="0">
                <a:pos x="49443" y="5172"/>
              </a:cxn>
              <a:cxn ang="0">
                <a:pos x="49444" y="5172"/>
              </a:cxn>
            </a:cxnLst>
            <a:rect l="T13" t="T15" r="T17" b="T19"/>
            <a:pathLst>
              <a:path w="64000" h="64000">
                <a:moveTo>
                  <a:pt x="49444" y="5172"/>
                </a:moveTo>
                <a:cubicBezTo>
                  <a:pt x="58522" y="11076"/>
                  <a:pt x="64000" y="21170"/>
                  <a:pt x="64000" y="32000"/>
                </a:cubicBezTo>
                <a:cubicBezTo>
                  <a:pt x="64000" y="42829"/>
                  <a:pt x="58522" y="52923"/>
                  <a:pt x="49444" y="58827"/>
                </a:cubicBezTo>
                <a:cubicBezTo>
                  <a:pt x="49444" y="58827"/>
                  <a:pt x="49443" y="58827"/>
                  <a:pt x="49443" y="58827"/>
                </a:cubicBezTo>
                <a:lnTo>
                  <a:pt x="49444" y="58828"/>
                </a:lnTo>
                <a:lnTo>
                  <a:pt x="49444" y="5172"/>
                </a:lnTo>
                <a:lnTo>
                  <a:pt x="49443" y="5172"/>
                </a:lnTo>
                <a:cubicBezTo>
                  <a:pt x="49443" y="5172"/>
                  <a:pt x="49444" y="5172"/>
                  <a:pt x="49444" y="5172"/>
                </a:cubicBezTo>
                <a:close/>
              </a:path>
            </a:pathLst>
          </a:custGeom>
          <a:solidFill>
            <a:schemeClr val="accent2">
              <a:alpha val="58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 sz="2400">
              <a:solidFill>
                <a:prstClr val="black"/>
              </a:solidFill>
            </a:endParaRPr>
          </a:p>
        </p:txBody>
      </p:sp>
      <p:sp>
        <p:nvSpPr>
          <p:cNvPr id="388108" name="AutoShape 12"/>
          <p:cNvSpPr>
            <a:spLocks noChangeArrowheads="1"/>
          </p:cNvSpPr>
          <p:nvPr/>
        </p:nvSpPr>
        <p:spPr bwMode="auto">
          <a:xfrm>
            <a:off x="-3352800" y="0"/>
            <a:ext cx="4038600" cy="3028950"/>
          </a:xfrm>
          <a:custGeom>
            <a:avLst/>
            <a:gdLst>
              <a:gd name="G0" fmla="+- 21057 0 0"/>
              <a:gd name="G1" fmla="+- -28403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53057" y="7904"/>
              </a:cxn>
              <a:cxn ang="0">
                <a:pos x="64000" y="32000"/>
              </a:cxn>
              <a:cxn ang="0">
                <a:pos x="53057" y="56095"/>
              </a:cxn>
              <a:cxn ang="0">
                <a:pos x="53057" y="56095"/>
              </a:cxn>
              <a:cxn ang="0">
                <a:pos x="53056" y="56095"/>
              </a:cxn>
              <a:cxn ang="0">
                <a:pos x="53057" y="56096"/>
              </a:cxn>
              <a:cxn ang="0">
                <a:pos x="53057" y="7904"/>
              </a:cxn>
              <a:cxn ang="0">
                <a:pos x="53056" y="7904"/>
              </a:cxn>
              <a:cxn ang="0">
                <a:pos x="53057" y="7904"/>
              </a:cxn>
            </a:cxnLst>
            <a:rect l="T13" t="T15" r="T17" b="T19"/>
            <a:pathLst>
              <a:path w="64000" h="64000">
                <a:moveTo>
                  <a:pt x="53057" y="7904"/>
                </a:moveTo>
                <a:cubicBezTo>
                  <a:pt x="60010" y="13981"/>
                  <a:pt x="64000" y="22765"/>
                  <a:pt x="64000" y="32000"/>
                </a:cubicBezTo>
                <a:cubicBezTo>
                  <a:pt x="64000" y="41234"/>
                  <a:pt x="60010" y="50018"/>
                  <a:pt x="53057" y="56095"/>
                </a:cubicBezTo>
                <a:cubicBezTo>
                  <a:pt x="53057" y="56095"/>
                  <a:pt x="53057" y="56095"/>
                  <a:pt x="53056" y="56095"/>
                </a:cubicBezTo>
                <a:lnTo>
                  <a:pt x="53057" y="56096"/>
                </a:lnTo>
                <a:lnTo>
                  <a:pt x="53057" y="7904"/>
                </a:lnTo>
                <a:lnTo>
                  <a:pt x="53056" y="7904"/>
                </a:lnTo>
                <a:cubicBezTo>
                  <a:pt x="53057" y="7904"/>
                  <a:pt x="53057" y="7904"/>
                  <a:pt x="53057" y="7904"/>
                </a:cubicBezTo>
                <a:close/>
              </a:path>
            </a:pathLst>
          </a:custGeom>
          <a:solidFill>
            <a:schemeClr val="hlink">
              <a:alpha val="60001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  <a:latin typeface="Arial" charset="0"/>
            </a:endParaRPr>
          </a:p>
        </p:txBody>
      </p:sp>
      <p:grpSp>
        <p:nvGrpSpPr>
          <p:cNvPr id="1035" name="Group 13"/>
          <p:cNvGrpSpPr>
            <a:grpSpLocks/>
          </p:cNvGrpSpPr>
          <p:nvPr/>
        </p:nvGrpSpPr>
        <p:grpSpPr bwMode="auto">
          <a:xfrm>
            <a:off x="76200" y="114300"/>
            <a:ext cx="8991600" cy="4972050"/>
            <a:chOff x="48" y="96"/>
            <a:chExt cx="5664" cy="4176"/>
          </a:xfrm>
        </p:grpSpPr>
        <p:sp>
          <p:nvSpPr>
            <p:cNvPr id="388110" name="AutoShape 14"/>
            <p:cNvSpPr>
              <a:spLocks noChangeArrowheads="1"/>
            </p:cNvSpPr>
            <p:nvPr/>
          </p:nvSpPr>
          <p:spPr bwMode="auto">
            <a:xfrm>
              <a:off x="48" y="96"/>
              <a:ext cx="5664" cy="4176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88111" name="AutoShape 15"/>
            <p:cNvSpPr>
              <a:spLocks noChangeArrowheads="1"/>
            </p:cNvSpPr>
            <p:nvPr/>
          </p:nvSpPr>
          <p:spPr bwMode="auto">
            <a:xfrm>
              <a:off x="96" y="144"/>
              <a:ext cx="5568" cy="4080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Arial" charset="0"/>
              </a:endParaRPr>
            </a:p>
          </p:txBody>
        </p:sp>
      </p:grpSp>
      <p:sp>
        <p:nvSpPr>
          <p:cNvPr id="388112" name="Line 16"/>
          <p:cNvSpPr>
            <a:spLocks noChangeShapeType="1"/>
          </p:cNvSpPr>
          <p:nvPr/>
        </p:nvSpPr>
        <p:spPr bwMode="auto">
          <a:xfrm>
            <a:off x="1371600" y="1143000"/>
            <a:ext cx="7315200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88113" name="AutoShape 17"/>
          <p:cNvSpPr>
            <a:spLocks noChangeArrowheads="1"/>
          </p:cNvSpPr>
          <p:nvPr/>
        </p:nvSpPr>
        <p:spPr bwMode="auto">
          <a:xfrm>
            <a:off x="-2819400" y="1085850"/>
            <a:ext cx="3657600" cy="2743200"/>
          </a:xfrm>
          <a:custGeom>
            <a:avLst/>
            <a:gdLst>
              <a:gd name="G0" fmla="+- 17444 0 0"/>
              <a:gd name="G1" fmla="+- -28889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49444" y="5172"/>
              </a:cxn>
              <a:cxn ang="0">
                <a:pos x="64000" y="32000"/>
              </a:cxn>
              <a:cxn ang="0">
                <a:pos x="49444" y="58827"/>
              </a:cxn>
              <a:cxn ang="0">
                <a:pos x="49444" y="58827"/>
              </a:cxn>
              <a:cxn ang="0">
                <a:pos x="49443" y="58827"/>
              </a:cxn>
              <a:cxn ang="0">
                <a:pos x="49444" y="58828"/>
              </a:cxn>
              <a:cxn ang="0">
                <a:pos x="49444" y="5172"/>
              </a:cxn>
              <a:cxn ang="0">
                <a:pos x="49443" y="5172"/>
              </a:cxn>
              <a:cxn ang="0">
                <a:pos x="49444" y="5172"/>
              </a:cxn>
            </a:cxnLst>
            <a:rect l="T13" t="T15" r="T17" b="T19"/>
            <a:pathLst>
              <a:path w="64000" h="64000">
                <a:moveTo>
                  <a:pt x="49444" y="5172"/>
                </a:moveTo>
                <a:cubicBezTo>
                  <a:pt x="58522" y="11076"/>
                  <a:pt x="64000" y="21170"/>
                  <a:pt x="64000" y="32000"/>
                </a:cubicBezTo>
                <a:cubicBezTo>
                  <a:pt x="64000" y="42829"/>
                  <a:pt x="58522" y="52923"/>
                  <a:pt x="49444" y="58827"/>
                </a:cubicBezTo>
                <a:cubicBezTo>
                  <a:pt x="49444" y="58827"/>
                  <a:pt x="49443" y="58827"/>
                  <a:pt x="49443" y="58827"/>
                </a:cubicBezTo>
                <a:lnTo>
                  <a:pt x="49444" y="58828"/>
                </a:lnTo>
                <a:lnTo>
                  <a:pt x="49444" y="5172"/>
                </a:lnTo>
                <a:lnTo>
                  <a:pt x="49443" y="5172"/>
                </a:lnTo>
                <a:cubicBezTo>
                  <a:pt x="49443" y="5172"/>
                  <a:pt x="49444" y="5172"/>
                  <a:pt x="49444" y="5172"/>
                </a:cubicBezTo>
                <a:close/>
              </a:path>
            </a:pathLst>
          </a:custGeom>
          <a:solidFill>
            <a:schemeClr val="accent2">
              <a:alpha val="58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 sz="2400">
              <a:solidFill>
                <a:prstClr val="black"/>
              </a:solidFill>
            </a:endParaRPr>
          </a:p>
        </p:txBody>
      </p:sp>
      <p:sp>
        <p:nvSpPr>
          <p:cNvPr id="388114" name="AutoShape 18"/>
          <p:cNvSpPr>
            <a:spLocks noChangeArrowheads="1"/>
          </p:cNvSpPr>
          <p:nvPr/>
        </p:nvSpPr>
        <p:spPr bwMode="auto">
          <a:xfrm>
            <a:off x="-3352800" y="0"/>
            <a:ext cx="4038600" cy="3028950"/>
          </a:xfrm>
          <a:custGeom>
            <a:avLst/>
            <a:gdLst>
              <a:gd name="G0" fmla="+- 21057 0 0"/>
              <a:gd name="G1" fmla="+- -28403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53057" y="7904"/>
              </a:cxn>
              <a:cxn ang="0">
                <a:pos x="64000" y="32000"/>
              </a:cxn>
              <a:cxn ang="0">
                <a:pos x="53057" y="56095"/>
              </a:cxn>
              <a:cxn ang="0">
                <a:pos x="53057" y="56095"/>
              </a:cxn>
              <a:cxn ang="0">
                <a:pos x="53056" y="56095"/>
              </a:cxn>
              <a:cxn ang="0">
                <a:pos x="53057" y="56096"/>
              </a:cxn>
              <a:cxn ang="0">
                <a:pos x="53057" y="7904"/>
              </a:cxn>
              <a:cxn ang="0">
                <a:pos x="53056" y="7904"/>
              </a:cxn>
              <a:cxn ang="0">
                <a:pos x="53057" y="7904"/>
              </a:cxn>
            </a:cxnLst>
            <a:rect l="T13" t="T15" r="T17" b="T19"/>
            <a:pathLst>
              <a:path w="64000" h="64000">
                <a:moveTo>
                  <a:pt x="53057" y="7904"/>
                </a:moveTo>
                <a:cubicBezTo>
                  <a:pt x="60010" y="13981"/>
                  <a:pt x="64000" y="22765"/>
                  <a:pt x="64000" y="32000"/>
                </a:cubicBezTo>
                <a:cubicBezTo>
                  <a:pt x="64000" y="41234"/>
                  <a:pt x="60010" y="50018"/>
                  <a:pt x="53057" y="56095"/>
                </a:cubicBezTo>
                <a:cubicBezTo>
                  <a:pt x="53057" y="56095"/>
                  <a:pt x="53057" y="56095"/>
                  <a:pt x="53056" y="56095"/>
                </a:cubicBezTo>
                <a:lnTo>
                  <a:pt x="53057" y="56096"/>
                </a:lnTo>
                <a:lnTo>
                  <a:pt x="53057" y="7904"/>
                </a:lnTo>
                <a:lnTo>
                  <a:pt x="53056" y="7904"/>
                </a:lnTo>
                <a:cubicBezTo>
                  <a:pt x="53057" y="7904"/>
                  <a:pt x="53057" y="7904"/>
                  <a:pt x="53057" y="7904"/>
                </a:cubicBezTo>
                <a:close/>
              </a:path>
            </a:pathLst>
          </a:custGeom>
          <a:solidFill>
            <a:schemeClr val="hlink">
              <a:alpha val="60001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6916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900">
          <a:solidFill>
            <a:srgbClr val="777777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rgbClr val="777777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l"/>
        <a:defRPr sz="2200">
          <a:solidFill>
            <a:srgbClr val="777777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1900">
          <a:solidFill>
            <a:srgbClr val="777777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rgbClr val="777777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rgbClr val="777777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rgbClr val="777777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rgbClr val="777777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rgbClr val="777777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489775" y="853852"/>
            <a:ext cx="8493599" cy="28803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30000"/>
              </a:lnSpc>
            </a:pPr>
            <a:endParaRPr lang="fr-CA" sz="3600" b="1" dirty="0">
              <a:solidFill>
                <a:srgbClr val="073E87">
                  <a:lumMod val="75000"/>
                </a:srgb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ous-titre 2"/>
          <p:cNvSpPr txBox="1">
            <a:spLocks/>
          </p:cNvSpPr>
          <p:nvPr/>
        </p:nvSpPr>
        <p:spPr>
          <a:xfrm>
            <a:off x="1406298" y="3795886"/>
            <a:ext cx="6400800" cy="1080120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40000"/>
              </a:lnSpc>
              <a:spcBef>
                <a:spcPct val="0"/>
              </a:spcBef>
              <a:buFont typeface="Arial" pitchFamily="34" charset="0"/>
              <a:buNone/>
            </a:pPr>
            <a:endParaRPr lang="ru-RU" sz="1600" i="1" dirty="0">
              <a:solidFill>
                <a:srgbClr val="073E87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63688" y="1971586"/>
            <a:ext cx="561662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kern="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Об итогах государственной итоговой аттестации в 2016 году</a:t>
            </a:r>
            <a:r>
              <a:rPr lang="ru-RU" sz="3600" b="1" kern="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в </a:t>
            </a:r>
            <a:r>
              <a:rPr lang="ru-RU" sz="3600" b="1" kern="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г.Казани</a:t>
            </a:r>
            <a:endParaRPr lang="ru-RU" sz="3600" b="1" kern="0" dirty="0" smtClean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kern="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по математике</a:t>
            </a:r>
            <a:endParaRPr lang="ru-RU" sz="3600" kern="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4642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 smtClean="0"/>
              <a:t>Лучшие школы по результатам 2016 </a:t>
            </a:r>
            <a:br>
              <a:rPr lang="ru-RU" sz="2800" dirty="0" smtClean="0"/>
            </a:br>
            <a:r>
              <a:rPr lang="ru-RU" sz="2800" dirty="0" smtClean="0"/>
              <a:t>по математике по РТ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Лицей №131 -78,5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Лицей им.Лобачевского-71,6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Гимназия № 19-69,4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Гимназия №7-65,12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5694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 </a:t>
            </a:r>
            <a:r>
              <a:rPr lang="ru-RU" sz="1800" dirty="0" smtClean="0"/>
              <a:t>Информация о школах, выпускники которых достигли 100- балльных результатов по математике в 2016 году</a:t>
            </a:r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4808190"/>
              </p:ext>
            </p:extLst>
          </p:nvPr>
        </p:nvGraphicFramePr>
        <p:xfrm>
          <a:off x="1370012" y="1370013"/>
          <a:ext cx="7306443" cy="329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62228"/>
                <a:gridCol w="1944215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Наименование образовательной организации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Количество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Лицей </a:t>
                      </a:r>
                      <a:r>
                        <a:rPr lang="ru-RU" dirty="0" err="1" smtClean="0"/>
                        <a:t>им.Лобачевского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Вахитовского</a:t>
                      </a:r>
                      <a:r>
                        <a:rPr lang="ru-RU" dirty="0" smtClean="0"/>
                        <a:t> района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Лицей №131 </a:t>
                      </a:r>
                      <a:r>
                        <a:rPr kumimoji="0" lang="ru-RU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Вахитовского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района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Гимназия № 19 Приволжского района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IT</a:t>
                      </a:r>
                      <a:r>
                        <a:rPr lang="ru-RU" dirty="0" smtClean="0"/>
                        <a:t>-лицей-интернат при К(П)ФУ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  <a:tr h="358809">
                <a:tc>
                  <a:txBody>
                    <a:bodyPr/>
                    <a:lstStyle/>
                    <a:p>
                      <a:r>
                        <a:rPr lang="ru-RU" dirty="0" smtClean="0"/>
                        <a:t>По г. Казани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11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16654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712" y="465522"/>
            <a:ext cx="72621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73E87">
                    <a:lumMod val="75000"/>
                  </a:srgb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Доля участников, не преодолевших минимальный </a:t>
            </a:r>
            <a:r>
              <a:rPr lang="ru-RU" b="1" dirty="0" smtClean="0">
                <a:solidFill>
                  <a:srgbClr val="073E87">
                    <a:lumMod val="75000"/>
                  </a:srgb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порог в сравнении с РФ и РТ</a:t>
            </a:r>
            <a:endParaRPr lang="ru-RU" b="1" dirty="0">
              <a:solidFill>
                <a:srgbClr val="073E87">
                  <a:lumMod val="75000"/>
                </a:srgb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23657652"/>
              </p:ext>
            </p:extLst>
          </p:nvPr>
        </p:nvGraphicFramePr>
        <p:xfrm>
          <a:off x="755576" y="1275605"/>
          <a:ext cx="7780803" cy="2808313"/>
        </p:xfrm>
        <a:graphic>
          <a:graphicData uri="http://schemas.openxmlformats.org/drawingml/2006/table">
            <a:tbl>
              <a:tblPr firstRow="1" firstCol="1" bandRow="1">
                <a:tableStyleId>{5DA37D80-6434-44D0-A028-1B22A696006F}</a:tableStyleId>
              </a:tblPr>
              <a:tblGrid>
                <a:gridCol w="2428455"/>
                <a:gridCol w="1806891"/>
                <a:gridCol w="1662340"/>
                <a:gridCol w="1883117"/>
              </a:tblGrid>
              <a:tr h="59842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Казань 2016</a:t>
                      </a:r>
                      <a:endParaRPr lang="ru-RU" sz="12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РТ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РФ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55247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Математика П</a:t>
                      </a:r>
                      <a:endParaRPr lang="ru-RU" sz="1200" b="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2,6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5,31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15,3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55247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Математика Б</a:t>
                      </a:r>
                      <a:endParaRPr lang="ru-RU" sz="1200" b="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0,5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0,29</a:t>
                      </a:r>
                      <a:endParaRPr lang="ru-RU" sz="1400" b="1" kern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4,7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55247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Физика</a:t>
                      </a:r>
                      <a:endParaRPr lang="ru-RU" sz="1200" b="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1,8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2,25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6,11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55247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Информатика и ИКТ</a:t>
                      </a:r>
                      <a:endParaRPr lang="ru-RU" sz="1200" b="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5,1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5,00</a:t>
                      </a:r>
                      <a:endParaRPr lang="ru-RU" sz="1400" b="1" kern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12,4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976810" y="4794440"/>
            <a:ext cx="2133600" cy="342900"/>
          </a:xfrm>
        </p:spPr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12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1984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53193" y="122466"/>
            <a:ext cx="7262132" cy="1131077"/>
          </a:xfrm>
          <a:prstGeom prst="rect">
            <a:avLst/>
          </a:prstGeom>
        </p:spPr>
        <p:txBody>
          <a:bodyPr wrap="square" lIns="68504" tIns="34289" rIns="68504" bIns="34289">
            <a:spAutoFit/>
          </a:bodyPr>
          <a:lstStyle/>
          <a:p>
            <a:pPr lvl="0" algn="ctr">
              <a:defRPr/>
            </a:pPr>
            <a:r>
              <a:rPr lang="ru-RU" sz="2100" b="1" dirty="0" err="1" smtClean="0">
                <a:solidFill>
                  <a:srgbClr val="FFFFFF"/>
                </a:solidFill>
                <a:latin typeface="Arial"/>
              </a:rPr>
              <a:t>Д</a:t>
            </a:r>
            <a:r>
              <a:rPr lang="ru-RU" sz="2400" b="1" dirty="0" err="1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cs typeface="Times New Roman" pitchFamily="18" charset="0"/>
              </a:rPr>
              <a:t>Доля</a:t>
            </a:r>
            <a:r>
              <a:rPr lang="ru-RU" sz="24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cs typeface="Times New Roman" pitchFamily="18" charset="0"/>
              </a:rPr>
              <a:t>участников, не преодолевших минимальный </a:t>
            </a:r>
            <a:r>
              <a:rPr lang="ru-RU" sz="24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cs typeface="Times New Roman" pitchFamily="18" charset="0"/>
              </a:rPr>
              <a:t>порог за 2014-2016 гг.</a:t>
            </a:r>
            <a:endParaRPr lang="ru-RU" sz="2400" b="1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cs typeface="Times New Roman" pitchFamily="18" charset="0"/>
            </a:endParaRPr>
          </a:p>
          <a:p>
            <a:pPr algn="ctr" defTabSz="342443" fontAlgn="auto">
              <a:spcBef>
                <a:spcPts val="0"/>
              </a:spcBef>
              <a:spcAft>
                <a:spcPts val="0"/>
              </a:spcAft>
            </a:pPr>
            <a:r>
              <a:rPr lang="ru-RU" sz="2100" b="1" dirty="0" smtClean="0">
                <a:solidFill>
                  <a:srgbClr val="FFFFFF"/>
                </a:solidFill>
                <a:latin typeface="Arial"/>
              </a:rPr>
              <a:t>ПОРОГ</a:t>
            </a:r>
            <a:r>
              <a:rPr lang="ru-RU" sz="2100" b="1" dirty="0">
                <a:solidFill>
                  <a:srgbClr val="FFFFFF"/>
                </a:solidFill>
                <a:latin typeface="Arial"/>
              </a:rPr>
              <a:t>,  В СРАВНЕНИИ ЗА 3 ГОДА</a:t>
            </a:r>
            <a:endParaRPr lang="ru-RU" sz="2100" dirty="0">
              <a:solidFill>
                <a:srgbClr val="FFFFFF"/>
              </a:solidFill>
              <a:latin typeface="Arial"/>
            </a:endParaRPr>
          </a:p>
        </p:txBody>
      </p:sp>
      <p:graphicFrame>
        <p:nvGraphicFramePr>
          <p:cNvPr id="3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5380269"/>
              </p:ext>
            </p:extLst>
          </p:nvPr>
        </p:nvGraphicFramePr>
        <p:xfrm>
          <a:off x="755576" y="1253545"/>
          <a:ext cx="7751990" cy="3572517"/>
        </p:xfrm>
        <a:graphic>
          <a:graphicData uri="http://schemas.openxmlformats.org/drawingml/2006/table">
            <a:tbl>
              <a:tblPr firstRow="1" firstCol="1" bandRow="1">
                <a:tableStyleId>{5DA37D80-6434-44D0-A028-1B22A696006F}</a:tableStyleId>
              </a:tblPr>
              <a:tblGrid>
                <a:gridCol w="1986583"/>
                <a:gridCol w="1792244"/>
                <a:gridCol w="1608699"/>
                <a:gridCol w="2364464"/>
              </a:tblGrid>
              <a:tr h="76126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 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Казань, 2014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Казань 2015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Казань 2016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70281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Математика П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</a:rPr>
                        <a:t>0,2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</a:rPr>
                        <a:t>5,8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/>
                          </a:solidFill>
                          <a:effectLst/>
                        </a:rPr>
                        <a:t>2,6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70281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Математика Б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/>
                          </a:solidFill>
                          <a:effectLst/>
                        </a:rPr>
                        <a:t>-</a:t>
                      </a: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</a:rPr>
                        <a:t> 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</a:rPr>
                        <a:t>0,4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/>
                          </a:solidFill>
                          <a:effectLst/>
                        </a:rPr>
                        <a:t>0,5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70281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Физика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</a:rPr>
                        <a:t>10,7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</a:rPr>
                        <a:t>1,3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</a:rPr>
                        <a:t>1,8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70281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Информатика и ИКТ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</a:rPr>
                        <a:t>1,7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</a:rPr>
                        <a:t>5,5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</a:rPr>
                        <a:t>5,1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7958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000" b="1" dirty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Доля выпускников 11 классов, </a:t>
            </a:r>
            <a:br>
              <a:rPr lang="ru-RU" sz="2000" b="1" dirty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не набравших минимальный балл  по </a:t>
            </a:r>
            <a:r>
              <a:rPr lang="ru-RU" sz="2000" b="1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математике</a:t>
            </a: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6914050"/>
              </p:ext>
            </p:extLst>
          </p:nvPr>
        </p:nvGraphicFramePr>
        <p:xfrm>
          <a:off x="827584" y="1200153"/>
          <a:ext cx="7704858" cy="303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76427"/>
                <a:gridCol w="2267273"/>
                <a:gridCol w="206115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Район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2015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2016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Авиастроительный,</a:t>
                      </a:r>
                    </a:p>
                    <a:p>
                      <a:pPr algn="ctr"/>
                      <a:r>
                        <a:rPr lang="ru-RU" sz="1800" dirty="0" smtClean="0"/>
                        <a:t>Ново-Савиновский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4,48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2,1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err="1" smtClean="0"/>
                        <a:t>Вахитовский</a:t>
                      </a:r>
                      <a:r>
                        <a:rPr lang="ru-RU" sz="1800" dirty="0" smtClean="0"/>
                        <a:t>, Приволжский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4,08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1,18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Советский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7,69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4,4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err="1" smtClean="0"/>
                        <a:t>Кировский,Московский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8,64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5,3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err="1" smtClean="0"/>
                        <a:t>г.Казань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5,85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2,84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4574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34825" y="166432"/>
            <a:ext cx="6435499" cy="715578"/>
          </a:xfrm>
          <a:prstGeom prst="rect">
            <a:avLst/>
          </a:prstGeom>
        </p:spPr>
        <p:txBody>
          <a:bodyPr wrap="square" lIns="68511" tIns="34289" rIns="68511" bIns="34289">
            <a:spAutoFit/>
          </a:bodyPr>
          <a:lstStyle/>
          <a:p>
            <a:pPr algn="ctr" defTabSz="68501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100" b="1" kern="0" dirty="0">
                <a:solidFill>
                  <a:srgbClr val="FFFFFF"/>
                </a:solidFill>
                <a:latin typeface="Arial"/>
                <a:cs typeface="Times New Roman" panose="02020603050405020304" pitchFamily="18" charset="0"/>
              </a:rPr>
              <a:t>ДОЛЯ НЕ ПРЕОДОЛЕВШИХ МИНИМАЛЬНЫЙ ПОРОГ </a:t>
            </a:r>
            <a:r>
              <a:rPr lang="ru-RU" sz="2100" b="1" kern="0" dirty="0" smtClean="0">
                <a:solidFill>
                  <a:srgbClr val="FFFFFF"/>
                </a:solidFill>
                <a:latin typeface="Arial"/>
                <a:cs typeface="Times New Roman" panose="02020603050405020304" pitchFamily="18" charset="0"/>
              </a:rPr>
              <a:t>В </a:t>
            </a:r>
            <a:r>
              <a:rPr lang="ru-RU" sz="2100" b="1" kern="0" dirty="0">
                <a:solidFill>
                  <a:srgbClr val="FFFFFF"/>
                </a:solidFill>
                <a:latin typeface="Arial"/>
                <a:cs typeface="Times New Roman" panose="02020603050405020304" pitchFamily="18" charset="0"/>
              </a:rPr>
              <a:t>СРАВНЕНИИ С ГОРОДАМИ РФ</a:t>
            </a:r>
            <a:endParaRPr lang="ru-RU" sz="1400" kern="0" dirty="0">
              <a:solidFill>
                <a:srgbClr val="FFFFFF"/>
              </a:solidFill>
              <a:latin typeface="Arial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4685120"/>
              </p:ext>
            </p:extLst>
          </p:nvPr>
        </p:nvGraphicFramePr>
        <p:xfrm>
          <a:off x="899592" y="524221"/>
          <a:ext cx="7713246" cy="414518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1275920"/>
                <a:gridCol w="566551"/>
                <a:gridCol w="467462"/>
                <a:gridCol w="418473"/>
                <a:gridCol w="462639"/>
                <a:gridCol w="462639"/>
                <a:gridCol w="462639"/>
                <a:gridCol w="462639"/>
                <a:gridCol w="462639"/>
                <a:gridCol w="462639"/>
                <a:gridCol w="432315"/>
                <a:gridCol w="457974"/>
                <a:gridCol w="432315"/>
                <a:gridCol w="443201"/>
                <a:gridCol w="443201"/>
              </a:tblGrid>
              <a:tr h="23400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</a:rPr>
                        <a:t>Количество участников ЕГЭ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 vert="vert27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</a:rPr>
                        <a:t>Русский язык</a:t>
                      </a:r>
                    </a:p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 vert="vert27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</a:rPr>
                        <a:t>Математика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 vert="vert27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</a:rPr>
                        <a:t>Информатика и ИКТ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 vert="vert27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</a:rPr>
                        <a:t>Биология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 vert="vert27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</a:rPr>
                        <a:t>Химия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 vert="vert27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</a:rPr>
                        <a:t>Физика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 vert="vert27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</a:rPr>
                        <a:t>Литература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 vert="vert27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</a:rPr>
                        <a:t>География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 vert="vert27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</a:rPr>
                        <a:t>Обществознание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 vert="vert27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</a:rPr>
                        <a:t>История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 vert="vert27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</a:rPr>
                        <a:t>Английский язык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 vert="vert27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</a:rPr>
                        <a:t>Немецкий язык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 vert="vert27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</a:rPr>
                        <a:t>Французский язык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 vert="vert27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512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Екатеринбург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5731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0,03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9,8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17,7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12,1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11,5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4,6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1,3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2,6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7,2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9,3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1,7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3,5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512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Красноярск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4697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0,1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9,2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11,3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11,5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8,5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4,1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0,6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16,0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9,6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7,6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2,0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512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 Омск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4852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0,4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18,8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17,2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24,7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14,8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9,5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6,6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28,8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17,6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19,8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5,8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13,3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-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512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Казань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5326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0,04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2,61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5,1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8,3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7,0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1,8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1,9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9,5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2,9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0,3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211067" y="2040132"/>
            <a:ext cx="138425" cy="2846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11" tIns="34289" rIns="68511" bIns="34289" numCol="1" anchor="ctr" anchorCtr="0" compatLnSpc="1">
            <a:prstTxWarp prst="textNoShape">
              <a:avLst/>
            </a:prstTxWarp>
            <a:spAutoFit/>
          </a:bodyPr>
          <a:lstStyle/>
          <a:p>
            <a:pPr defTabSz="685018"/>
            <a:endParaRPr lang="ru-RU" altLang="ru-RU" sz="140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8954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1956197"/>
            <a:ext cx="4572000" cy="123110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b="1" kern="0" dirty="0">
                <a:solidFill>
                  <a:srgbClr val="FFFFFF"/>
                </a:solidFill>
                <a:latin typeface="Arial"/>
                <a:ea typeface="+mj-ea"/>
                <a:cs typeface="+mj-cs"/>
              </a:rPr>
              <a:t>Рейтинг по  результатам ЕГЭ </a:t>
            </a:r>
            <a:br>
              <a:rPr lang="ru-RU" sz="2800" b="1" kern="0" dirty="0">
                <a:solidFill>
                  <a:srgbClr val="FFFFFF"/>
                </a:solidFill>
                <a:latin typeface="Arial"/>
                <a:ea typeface="+mj-ea"/>
                <a:cs typeface="+mj-cs"/>
              </a:rPr>
            </a:b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dirty="0" smtClean="0"/>
              <a:t>Рейтинг результатов ЕГЭ</a:t>
            </a:r>
            <a:br>
              <a:rPr lang="ru-RU" sz="2400" dirty="0" smtClean="0"/>
            </a:br>
            <a:r>
              <a:rPr lang="ru-RU" sz="2400" dirty="0" smtClean="0"/>
              <a:t>по математике</a:t>
            </a:r>
            <a:endParaRPr lang="ru-RU" sz="24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2498623"/>
              </p:ext>
            </p:extLst>
          </p:nvPr>
        </p:nvGraphicFramePr>
        <p:xfrm>
          <a:off x="609600" y="1200150"/>
          <a:ext cx="7850832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5416"/>
                <a:gridCol w="3925416"/>
              </a:tblGrid>
              <a:tr h="5486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Наименование ОУ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63" marR="60663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Средний балл  по математике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63" marR="60663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Лицей №131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63" marR="60663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</a:rPr>
                        <a:t>78,5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63" marR="60663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IT-лицей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63" marR="60663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74,5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63" marR="60663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СОШИ "</a:t>
                      </a:r>
                      <a:r>
                        <a:rPr lang="ru-RU" sz="1800" b="1" dirty="0" err="1">
                          <a:effectLst/>
                        </a:rPr>
                        <a:t>СОлНЦе</a:t>
                      </a:r>
                      <a:r>
                        <a:rPr lang="ru-RU" sz="1800" b="1" dirty="0">
                          <a:effectLst/>
                        </a:rPr>
                        <a:t>"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63" marR="60663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74,2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63" marR="60663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Лицей при К(П)ФУ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63" marR="60663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71,6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63" marR="60663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Гимназия №19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63" marR="60663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</a:rPr>
                        <a:t>69,4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63" marR="60663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Гимназия №7 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63" marR="60663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</a:rPr>
                        <a:t>66,0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63" marR="60663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Лицей-интернат №7 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63" marR="60663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</a:rPr>
                        <a:t>64,8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63" marR="60663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Гимназия №102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63" marR="60663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64,3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63" marR="60663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Гимназия №155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63" marR="60663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</a:rPr>
                        <a:t>64,2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63" marR="60663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Лицей №</a:t>
                      </a:r>
                      <a:r>
                        <a:rPr lang="ru-RU" sz="1800" b="1" dirty="0" smtClean="0">
                          <a:effectLst/>
                        </a:rPr>
                        <a:t>145…..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63" marR="60663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</a:rPr>
                        <a:t>63,8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63" marR="60663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74320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</a:rPr>
                        <a:t>…….</a:t>
                      </a: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</a:rPr>
                        <a:t>СОШ </a:t>
                      </a: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</a:rPr>
                        <a:t>47,64,119,124,173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63" marR="60663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2957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195486"/>
            <a:ext cx="7313612" cy="857250"/>
          </a:xfrm>
        </p:spPr>
        <p:txBody>
          <a:bodyPr/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Сравнительные результаты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средней оценки базовой математики в сравнении с РТ и РФ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3580709"/>
              </p:ext>
            </p:extLst>
          </p:nvPr>
        </p:nvGraphicFramePr>
        <p:xfrm>
          <a:off x="827584" y="988853"/>
          <a:ext cx="7992888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4739"/>
                <a:gridCol w="3058149"/>
              </a:tblGrid>
              <a:tr h="352784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Район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2016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52784">
                <a:tc>
                  <a:txBody>
                    <a:bodyPr/>
                    <a:lstStyle/>
                    <a:p>
                      <a:pPr marL="0" marR="0" lvl="0" indent="0" algn="ctr" defTabSz="9130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Авиастроительный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4,22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52784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err="1" smtClean="0"/>
                        <a:t>Вахитовский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4,25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52784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accent2"/>
                          </a:solidFill>
                        </a:rPr>
                        <a:t>Кировский</a:t>
                      </a:r>
                      <a:endParaRPr lang="ru-RU" sz="180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accent2"/>
                          </a:solidFill>
                        </a:rPr>
                        <a:t>4,09</a:t>
                      </a:r>
                      <a:endParaRPr lang="ru-RU" sz="180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52784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Московский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4,22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52784">
                <a:tc>
                  <a:txBody>
                    <a:bodyPr/>
                    <a:lstStyle/>
                    <a:p>
                      <a:pPr marL="0" marR="0" lvl="0" indent="0" algn="ctr" defTabSz="9130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Ново-Савиновский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4,36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52784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C00000"/>
                          </a:solidFill>
                        </a:rPr>
                        <a:t>Приволжский</a:t>
                      </a:r>
                      <a:endParaRPr lang="ru-RU" sz="18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C00000"/>
                          </a:solidFill>
                        </a:rPr>
                        <a:t>4,05</a:t>
                      </a:r>
                      <a:endParaRPr lang="ru-RU" sz="18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52784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C00000"/>
                          </a:solidFill>
                        </a:rPr>
                        <a:t>Советский</a:t>
                      </a:r>
                      <a:endParaRPr lang="ru-RU" sz="18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C00000"/>
                          </a:solidFill>
                        </a:rPr>
                        <a:t>4,17</a:t>
                      </a:r>
                      <a:endParaRPr lang="ru-RU" sz="18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52784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err="1" smtClean="0">
                          <a:solidFill>
                            <a:srgbClr val="C00000"/>
                          </a:solidFill>
                        </a:rPr>
                        <a:t>г.Казань</a:t>
                      </a:r>
                      <a:endParaRPr lang="ru-RU" sz="18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C00000"/>
                          </a:solidFill>
                        </a:rPr>
                        <a:t>4,2 (2015-4,0)</a:t>
                      </a:r>
                      <a:endParaRPr lang="ru-RU" sz="18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52784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По РТ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4,34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52784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По РФ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4,14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7649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619672" y="1786920"/>
            <a:ext cx="561662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4800" b="1" kern="0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/>
              </a:rPr>
              <a:t>СПАСИБО ЗА ВНИМАНИЕ</a:t>
            </a:r>
            <a:endParaRPr lang="ru-RU" sz="4800" kern="0" dirty="0">
              <a:solidFill>
                <a:srgbClr val="00206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9739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1800" b="1" dirty="0">
                <a:solidFill>
                  <a:schemeClr val="tx1"/>
                </a:solidFill>
              </a:rPr>
              <a:t>Сравнительные результаты ОГЭ(средняя оценка)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8451255"/>
              </p:ext>
            </p:extLst>
          </p:nvPr>
        </p:nvGraphicFramePr>
        <p:xfrm>
          <a:off x="827585" y="1203598"/>
          <a:ext cx="7488833" cy="31683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12171"/>
                <a:gridCol w="1819168"/>
                <a:gridCol w="1828747"/>
                <a:gridCol w="1828747"/>
              </a:tblGrid>
              <a:tr h="457975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Предмет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Средняя оценка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544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Казань,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2015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Казань,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2016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РТ,2016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579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математика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3,9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4,02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3,87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9399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информатика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4,3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3,85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3,72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579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физика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4,1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3,69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3,49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3421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Сравнительные результаты ОГЭ-2016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1670142"/>
              </p:ext>
            </p:extLst>
          </p:nvPr>
        </p:nvGraphicFramePr>
        <p:xfrm>
          <a:off x="611559" y="1131588"/>
          <a:ext cx="7920881" cy="35105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2919"/>
                <a:gridCol w="1524748"/>
                <a:gridCol w="1702994"/>
                <a:gridCol w="1980220"/>
              </a:tblGrid>
              <a:tr h="537141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МСУ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математика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физика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информатика и ИКТ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767343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Авиастроительный и Ново-Савиновский р-ны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3,99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3,62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3,86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537141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Вахитовский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и Приволжский р-ны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4,16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3,95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4,02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537141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Московский и Кировский р-ны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3,95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3,44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3,75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11201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Советский р-н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3,99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3,77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3,77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11201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г.Казань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4,02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3,69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3,85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11201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По РТ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3,87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3,49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3,72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8289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Доля выпускников 9 классов, </a:t>
            </a:r>
            <a:br>
              <a:rPr lang="ru-RU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не набравших минимальный балл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9221285"/>
              </p:ext>
            </p:extLst>
          </p:nvPr>
        </p:nvGraphicFramePr>
        <p:xfrm>
          <a:off x="683570" y="1120498"/>
          <a:ext cx="7848870" cy="33628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0042"/>
                <a:gridCol w="750761"/>
                <a:gridCol w="819013"/>
                <a:gridCol w="819013"/>
                <a:gridCol w="819013"/>
                <a:gridCol w="1034698"/>
                <a:gridCol w="876330"/>
              </a:tblGrid>
              <a:tr h="651375">
                <a:tc rowSpan="2"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Район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математика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физика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Информатика</a:t>
                      </a:r>
                    </a:p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75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2015</a:t>
                      </a:r>
                      <a:endParaRPr lang="ru-RU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2016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2015</a:t>
                      </a:r>
                      <a:endParaRPr lang="ru-RU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2016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2015</a:t>
                      </a:r>
                      <a:endParaRPr lang="ru-RU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2016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7190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Авиастроительный,</a:t>
                      </a:r>
                    </a:p>
                    <a:p>
                      <a:r>
                        <a:rPr lang="ru-RU" sz="1400" dirty="0" smtClean="0"/>
                        <a:t>Ново-Савиновский</a:t>
                      </a:r>
                      <a:endParaRPr lang="ru-RU" sz="14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0,26</a:t>
                      </a:r>
                      <a:endParaRPr lang="ru-RU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0,67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0,91</a:t>
                      </a:r>
                      <a:endParaRPr lang="ru-RU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5,77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</a:t>
                      </a:r>
                      <a:endParaRPr lang="ru-RU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6,6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55963"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Вахитовский</a:t>
                      </a:r>
                      <a:r>
                        <a:rPr lang="ru-RU" sz="1400" dirty="0" smtClean="0"/>
                        <a:t>, Приволжский</a:t>
                      </a:r>
                      <a:endParaRPr lang="ru-RU" sz="14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0,06</a:t>
                      </a:r>
                      <a:endParaRPr lang="ru-RU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0,32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</a:t>
                      </a:r>
                      <a:endParaRPr lang="ru-RU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1,57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1,17</a:t>
                      </a:r>
                      <a:endParaRPr lang="ru-RU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3,87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7758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Советский</a:t>
                      </a:r>
                      <a:endParaRPr lang="ru-RU" sz="14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0,25</a:t>
                      </a:r>
                      <a:endParaRPr lang="ru-RU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0,09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</a:t>
                      </a:r>
                      <a:endParaRPr lang="ru-RU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2,39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1,05</a:t>
                      </a:r>
                      <a:endParaRPr lang="ru-RU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5,81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55963"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Кировский,Московский</a:t>
                      </a:r>
                      <a:endParaRPr lang="ru-RU" sz="14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0,91</a:t>
                      </a:r>
                      <a:endParaRPr lang="ru-RU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0,4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</a:t>
                      </a:r>
                      <a:endParaRPr lang="ru-RU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10,6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</a:t>
                      </a:r>
                      <a:endParaRPr lang="ru-RU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8,39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77588"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г.Казань</a:t>
                      </a:r>
                      <a:endParaRPr lang="ru-RU" sz="14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0,34</a:t>
                      </a:r>
                      <a:endParaRPr lang="ru-RU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0,38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0,28</a:t>
                      </a:r>
                      <a:endParaRPr lang="ru-RU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4,69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0,77</a:t>
                      </a:r>
                      <a:endParaRPr lang="ru-RU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5,9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7758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По РТ</a:t>
                      </a:r>
                      <a:endParaRPr lang="ru-RU" sz="14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2,19</a:t>
                      </a:r>
                      <a:endParaRPr lang="ru-RU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2,29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1,09</a:t>
                      </a:r>
                      <a:endParaRPr lang="ru-RU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9,05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0,84</a:t>
                      </a:r>
                      <a:endParaRPr lang="ru-RU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7,14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467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ext Box 88"/>
          <p:cNvSpPr txBox="1">
            <a:spLocks noChangeArrowheads="1"/>
          </p:cNvSpPr>
          <p:nvPr/>
        </p:nvSpPr>
        <p:spPr bwMode="auto">
          <a:xfrm>
            <a:off x="1258890" y="155988"/>
            <a:ext cx="6985000" cy="2846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493" tIns="34289" rIns="68493" bIns="3428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684814" eaLnBrk="1" hangingPunct="1"/>
            <a:endParaRPr lang="ru-RU" altLang="ru-RU" sz="1400">
              <a:solidFill>
                <a:srgbClr val="000000"/>
              </a:solidFill>
            </a:endParaRPr>
          </a:p>
        </p:txBody>
      </p:sp>
      <p:sp>
        <p:nvSpPr>
          <p:cNvPr id="16388" name="TextBox 7"/>
          <p:cNvSpPr txBox="1">
            <a:spLocks noChangeArrowheads="1"/>
          </p:cNvSpPr>
          <p:nvPr/>
        </p:nvSpPr>
        <p:spPr bwMode="auto">
          <a:xfrm>
            <a:off x="1187450" y="141695"/>
            <a:ext cx="6858000" cy="607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493" tIns="34289" rIns="68493" bIns="3428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defTabSz="684814" eaLnBrk="1" hangingPunct="1"/>
            <a:endParaRPr lang="ru-RU" altLang="ru-RU" sz="1400" b="1" dirty="0">
              <a:solidFill>
                <a:srgbClr val="FFFFFF"/>
              </a:solidFill>
            </a:endParaRPr>
          </a:p>
          <a:p>
            <a:pPr algn="ctr" defTabSz="684814" eaLnBrk="1" hangingPunct="1"/>
            <a:r>
              <a:rPr lang="ru-RU" altLang="ru-RU" sz="2100" b="1" dirty="0">
                <a:solidFill>
                  <a:srgbClr val="FFFFFF"/>
                </a:solidFill>
              </a:rPr>
              <a:t>РЕЗУЛЬТАТЫ ЕГЭ В СРАВНЕНИИ С РТ И РФ</a:t>
            </a:r>
          </a:p>
        </p:txBody>
      </p:sp>
      <p:sp>
        <p:nvSpPr>
          <p:cNvPr id="16389" name="Rectangle 11"/>
          <p:cNvSpPr>
            <a:spLocks noChangeArrowheads="1"/>
          </p:cNvSpPr>
          <p:nvPr/>
        </p:nvSpPr>
        <p:spPr bwMode="auto">
          <a:xfrm>
            <a:off x="6" y="-142331"/>
            <a:ext cx="138388" cy="2846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493" tIns="34289" rIns="68493" bIns="34289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684814" eaLnBrk="1" hangingPunct="1"/>
            <a:endParaRPr lang="ru-RU" altLang="ru-RU" sz="1400">
              <a:solidFill>
                <a:srgbClr val="0000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8608270"/>
              </p:ext>
            </p:extLst>
          </p:nvPr>
        </p:nvGraphicFramePr>
        <p:xfrm>
          <a:off x="836289" y="411510"/>
          <a:ext cx="7840166" cy="4480445"/>
        </p:xfrm>
        <a:graphic>
          <a:graphicData uri="http://schemas.openxmlformats.org/drawingml/2006/table">
            <a:tbl>
              <a:tblPr firstRow="1" firstCol="1" bandRow="1">
                <a:tableStyleId>{E8B1032C-EA38-4F05-BA0D-38AFFFC7BED3}</a:tableStyleId>
              </a:tblPr>
              <a:tblGrid>
                <a:gridCol w="2384057"/>
                <a:gridCol w="1996412"/>
                <a:gridCol w="1996412"/>
                <a:gridCol w="1463285"/>
              </a:tblGrid>
              <a:tr h="504056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Предметы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Средний балл по результатам участия в ЕГЭ 2016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701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Казань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РТ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b="1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РФ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67010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Математика П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54,4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52,97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b="1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52,0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67010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Математика Б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4,2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4,34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b="1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4,14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86335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Информатика и ИКТ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65,9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63,97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10272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Физика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54,6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53,45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51,2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885420" y="1482895"/>
            <a:ext cx="138388" cy="2846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493" tIns="34289" rIns="68493" bIns="34289" numCol="1" anchor="ctr" anchorCtr="0" compatLnSpc="1">
            <a:prstTxWarp prst="textNoShape">
              <a:avLst/>
            </a:prstTxWarp>
            <a:spAutoFit/>
          </a:bodyPr>
          <a:lstStyle/>
          <a:p>
            <a:pPr defTabSz="684814"/>
            <a:endParaRPr lang="ru-RU" altLang="ru-RU" sz="140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8379914"/>
              </p:ext>
            </p:extLst>
          </p:nvPr>
        </p:nvGraphicFramePr>
        <p:xfrm>
          <a:off x="4399984" y="5776111"/>
          <a:ext cx="244024" cy="308610"/>
        </p:xfrm>
        <a:graphic>
          <a:graphicData uri="http://schemas.openxmlformats.org/drawingml/2006/table">
            <a:tbl>
              <a:tblPr/>
              <a:tblGrid>
                <a:gridCol w="244024"/>
              </a:tblGrid>
              <a:tr h="308610"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958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03649" y="411512"/>
            <a:ext cx="6992031" cy="756177"/>
          </a:xfrm>
        </p:spPr>
        <p:txBody>
          <a:bodyPr/>
          <a:lstStyle/>
          <a:p>
            <a:pPr lvl="0" algn="ctr" eaLnBrk="1" hangingPunct="1">
              <a:defRPr/>
            </a:pPr>
            <a:r>
              <a:rPr lang="ru-RU" altLang="ru-RU" sz="2800" b="1" kern="1200" dirty="0" smtClean="0">
                <a:solidFill>
                  <a:srgbClr val="FFFFFF"/>
                </a:solidFill>
                <a:ea typeface="+mn-ea"/>
                <a:cs typeface="+mn-cs"/>
              </a:rPr>
              <a:t/>
            </a:r>
            <a:br>
              <a:rPr lang="ru-RU" altLang="ru-RU" sz="2800" b="1" kern="1200" dirty="0" smtClean="0">
                <a:solidFill>
                  <a:srgbClr val="FFFFFF"/>
                </a:solidFill>
                <a:ea typeface="+mn-ea"/>
                <a:cs typeface="+mn-cs"/>
              </a:rPr>
            </a:br>
            <a:r>
              <a:rPr lang="ru-RU" altLang="ru-RU" sz="3200" b="1" kern="1200" dirty="0">
                <a:solidFill>
                  <a:srgbClr val="073E87">
                    <a:lumMod val="75000"/>
                  </a:srgb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Результаты ЕГЭ в сравнении </a:t>
            </a:r>
            <a:br>
              <a:rPr lang="ru-RU" altLang="ru-RU" sz="3200" b="1" kern="1200" dirty="0">
                <a:solidFill>
                  <a:srgbClr val="073E87">
                    <a:lumMod val="75000"/>
                  </a:srgb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altLang="ru-RU" sz="3200" b="1" kern="1200" dirty="0">
                <a:solidFill>
                  <a:srgbClr val="073E87">
                    <a:lumMod val="75000"/>
                  </a:srgb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 городами РФ</a:t>
            </a:r>
            <a:endParaRPr lang="ru-RU" sz="3200" b="1" kern="1200" dirty="0">
              <a:solidFill>
                <a:srgbClr val="073E87">
                  <a:lumMod val="75000"/>
                </a:srgb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5480508"/>
              </p:ext>
            </p:extLst>
          </p:nvPr>
        </p:nvGraphicFramePr>
        <p:xfrm>
          <a:off x="683568" y="1347615"/>
          <a:ext cx="8132582" cy="308276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1392818"/>
                <a:gridCol w="513143"/>
                <a:gridCol w="562522"/>
                <a:gridCol w="525681"/>
                <a:gridCol w="525681"/>
                <a:gridCol w="525681"/>
                <a:gridCol w="525681"/>
                <a:gridCol w="525681"/>
                <a:gridCol w="525681"/>
                <a:gridCol w="491224"/>
                <a:gridCol w="520379"/>
                <a:gridCol w="491224"/>
                <a:gridCol w="503593"/>
                <a:gridCol w="503593"/>
              </a:tblGrid>
              <a:tr h="19761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Русский язык</a:t>
                      </a:r>
                    </a:p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vert="vert27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Математика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vert="vert27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Информатика и ИКТ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vert="vert27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Биология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vert="vert27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Химия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vert="vert27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Физика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vert="vert27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Литература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vert="vert27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География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vert="vert27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Обществознание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vert="vert27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История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vert="vert27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Английский язык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vert="vert27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Немецкий язык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vert="vert27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Французский язык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vert="vert27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734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Екатеринбург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70,5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50,9</a:t>
                      </a:r>
                      <a:endParaRPr lang="ru-RU" sz="1200" b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54,3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58,3</a:t>
                      </a:r>
                      <a:endParaRPr lang="ru-RU" sz="1200" b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56,5</a:t>
                      </a:r>
                      <a:endParaRPr lang="ru-RU" sz="1200" b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50,4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58,3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58,2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56,3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51,9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66,1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71,4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60,3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734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Красноярск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69,3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50,5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55,6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54,9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57,6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49,8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60,1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53,2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57,3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53,2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66,9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77,1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71,0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734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Омск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66,0</a:t>
                      </a:r>
                      <a:endParaRPr lang="ru-RU" sz="1200" b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44,0</a:t>
                      </a:r>
                      <a:endParaRPr lang="ru-RU" sz="1200" b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54,0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49,0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53,0</a:t>
                      </a:r>
                      <a:endParaRPr lang="ru-RU" sz="1200" b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46,0</a:t>
                      </a:r>
                      <a:endParaRPr lang="ru-RU" sz="1200" b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52,0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42,0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53,0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45,0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61,0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44,0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862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Казань</a:t>
                      </a:r>
                      <a:endParaRPr lang="ru-RU" sz="12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73,6</a:t>
                      </a:r>
                      <a:endParaRPr lang="ru-RU" sz="12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54,4</a:t>
                      </a:r>
                      <a:endParaRPr lang="ru-RU" sz="12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65,9</a:t>
                      </a:r>
                      <a:endParaRPr lang="ru-RU" sz="12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59,1</a:t>
                      </a:r>
                      <a:endParaRPr lang="ru-RU" sz="12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60,0</a:t>
                      </a:r>
                      <a:endParaRPr lang="ru-RU" sz="12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54,6</a:t>
                      </a:r>
                      <a:endParaRPr lang="ru-RU" sz="12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59,2</a:t>
                      </a:r>
                      <a:endParaRPr lang="ru-RU" sz="12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68,7</a:t>
                      </a:r>
                      <a:endParaRPr lang="ru-RU" sz="12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57,5</a:t>
                      </a:r>
                      <a:endParaRPr lang="ru-RU" sz="12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54,6</a:t>
                      </a:r>
                      <a:endParaRPr lang="ru-RU" sz="12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77,4</a:t>
                      </a:r>
                      <a:endParaRPr lang="ru-RU" sz="12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68,9</a:t>
                      </a:r>
                      <a:endParaRPr lang="ru-RU" sz="12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77,5</a:t>
                      </a:r>
                      <a:endParaRPr lang="ru-RU" sz="12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10400" y="4794440"/>
            <a:ext cx="2133600" cy="342900"/>
          </a:xfrm>
        </p:spPr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fr-CA" dirty="0">
              <a:solidFill>
                <a:prstClr val="black"/>
              </a:solidFill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2381275" y="2114433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alt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421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Сравнительные результаты среднего балла ЕГЭ за три года математика профильная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6972995"/>
              </p:ext>
            </p:extLst>
          </p:nvPr>
        </p:nvGraphicFramePr>
        <p:xfrm>
          <a:off x="611561" y="1085745"/>
          <a:ext cx="7920880" cy="33033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38484"/>
                <a:gridCol w="1655560"/>
                <a:gridCol w="1363418"/>
                <a:gridCol w="1363418"/>
              </a:tblGrid>
              <a:tr h="348438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Район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2014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2015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2016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609767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Авиастроительный,</a:t>
                      </a:r>
                    </a:p>
                    <a:p>
                      <a:pPr algn="ctr"/>
                      <a:r>
                        <a:rPr lang="ru-RU" sz="1800" dirty="0" smtClean="0"/>
                        <a:t>Ново-Савиновский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51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51,67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54,29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64829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err="1" smtClean="0"/>
                        <a:t>Вахитовский</a:t>
                      </a:r>
                      <a:r>
                        <a:rPr lang="ru-RU" sz="1800" dirty="0" smtClean="0"/>
                        <a:t>, Приволжский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52,3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52,51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58,17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48438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Советский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49,6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49,13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C00000"/>
                          </a:solidFill>
                        </a:rPr>
                        <a:t>51,13</a:t>
                      </a:r>
                      <a:endParaRPr lang="ru-RU" sz="18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68725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Кировский, Московский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48,6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50,21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30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51,67</a:t>
                      </a:r>
                      <a:endParaRPr lang="ru-RU" sz="18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48438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err="1" smtClean="0"/>
                        <a:t>г.Казань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51,3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51,17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54,4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48438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По РТ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48,6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50,14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52,97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48438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По РФ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43,7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50,9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52</a:t>
                      </a:r>
                      <a:endParaRPr lang="ru-RU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6098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881" y="171450"/>
            <a:ext cx="7371676" cy="685800"/>
          </a:xfrm>
        </p:spPr>
        <p:txBody>
          <a:bodyPr/>
          <a:lstStyle/>
          <a:p>
            <a:pPr algn="ctr"/>
            <a:r>
              <a:rPr lang="ru-RU" sz="2100" b="1" dirty="0">
                <a:latin typeface="+mn-lt"/>
              </a:rPr>
              <a:t>ДОЛЯ ВЫСОКОБАЛЛЬНЫХ РАБОТ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6334813"/>
              </p:ext>
            </p:extLst>
          </p:nvPr>
        </p:nvGraphicFramePr>
        <p:xfrm>
          <a:off x="611559" y="1203603"/>
          <a:ext cx="7920880" cy="2952329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2922863"/>
                <a:gridCol w="2495725"/>
                <a:gridCol w="2502292"/>
              </a:tblGrid>
              <a:tr h="97448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Предметы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Доля участников ЕГЭ, набравших от 80 и выше баллов, (%)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44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Казань, 2015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Казань, 2016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944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Математика 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3,7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7,2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944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ИКТ 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12,7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21,3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944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Ф</a:t>
                      </a:r>
                      <a:r>
                        <a:rPr lang="ru-RU" sz="1400" b="1" u="none" strike="noStrike" dirty="0" smtClean="0">
                          <a:effectLst/>
                        </a:rPr>
                        <a:t>изика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</a:rPr>
                        <a:t>9,0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7,0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0365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Математика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0120547"/>
              </p:ext>
            </p:extLst>
          </p:nvPr>
        </p:nvGraphicFramePr>
        <p:xfrm>
          <a:off x="609600" y="1200152"/>
          <a:ext cx="7920880" cy="3346495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2922863"/>
                <a:gridCol w="2495725"/>
                <a:gridCol w="2502292"/>
              </a:tblGrid>
              <a:tr h="57951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</a:rPr>
                        <a:t>Район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Доля участников ЕГЭ, набравших от 80 и выше баллов, (%)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11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</a:rPr>
                        <a:t>2015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</a:rPr>
                        <a:t>2016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61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Авиастроительный, Ново-Савиновский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2,33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5,38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61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Кировский, Московский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4,12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4,56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61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 smtClean="0">
                          <a:effectLst/>
                          <a:latin typeface="Times New Roman"/>
                        </a:rPr>
                        <a:t>Вахитовский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, Приволжский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5,96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12,6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61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Советский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1,59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3,26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61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Казань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3,82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7,45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850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резентация 'День открытых дверей'">
  <a:themeElements>
    <a:clrScheme name="ParentOpnHse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ParentOpnHse">
      <a:majorFont>
        <a:latin typeface="Georgi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arentOpnHse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entOpnHse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entOpnHse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entOpnHse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entOpnHse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entOpnHse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entOpnHse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entOpnHse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entOpnHse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entOpnHse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11850</TotalTime>
  <Words>733</Words>
  <Application>Microsoft Office PowerPoint</Application>
  <PresentationFormat>Экран (16:9)</PresentationFormat>
  <Paragraphs>485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Презентация 'День открытых дверей'</vt:lpstr>
      <vt:lpstr>Презентация PowerPoint</vt:lpstr>
      <vt:lpstr>Сравнительные результаты ОГЭ(средняя оценка)</vt:lpstr>
      <vt:lpstr>Сравнительные результаты ОГЭ-2016</vt:lpstr>
      <vt:lpstr>Доля выпускников 9 классов,  не набравших минимальный балл </vt:lpstr>
      <vt:lpstr>Презентация PowerPoint</vt:lpstr>
      <vt:lpstr> Результаты ЕГЭ в сравнении  с городами РФ</vt:lpstr>
      <vt:lpstr>Сравнительные результаты среднего балла ЕГЭ за три года математика профильная</vt:lpstr>
      <vt:lpstr>ДОЛЯ ВЫСОКОБАЛЛЬНЫХ РАБОТ</vt:lpstr>
      <vt:lpstr>Математика</vt:lpstr>
      <vt:lpstr>Лучшие школы по результатам 2016  по математике по РТ</vt:lpstr>
      <vt:lpstr>  Информация о школах, выпускники которых достигли 100- балльных результатов по математике в 2016 году</vt:lpstr>
      <vt:lpstr>Презентация PowerPoint</vt:lpstr>
      <vt:lpstr>Презентация PowerPoint</vt:lpstr>
      <vt:lpstr>Доля выпускников 11 классов,  не набравших минимальный балл  по математике</vt:lpstr>
      <vt:lpstr>Презентация PowerPoint</vt:lpstr>
      <vt:lpstr>Рейтинг результатов ЕГЭ по математике</vt:lpstr>
      <vt:lpstr>Сравнительные результаты средней оценки базовой математики в сравнении с РТ и РФ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Николай</dc:creator>
  <cp:lastModifiedBy>GYPNORION</cp:lastModifiedBy>
  <cp:revision>524</cp:revision>
  <cp:lastPrinted>2013-09-09T08:13:28Z</cp:lastPrinted>
  <dcterms:created xsi:type="dcterms:W3CDTF">2011-01-19T10:29:57Z</dcterms:created>
  <dcterms:modified xsi:type="dcterms:W3CDTF">2016-09-27T11:58:52Z</dcterms:modified>
</cp:coreProperties>
</file>